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3D9E3E-3A74-4C22-8B49-650DD36AD6D0}">
          <p14:sldIdLst>
            <p14:sldId id="256"/>
            <p14:sldId id="257"/>
            <p14:sldId id="258"/>
            <p14:sldId id="259"/>
            <p14:sldId id="262"/>
            <p14:sldId id="260"/>
            <p14:sldId id="263"/>
            <p14:sldId id="261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6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7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2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0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1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5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6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1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3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6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10CCA-2E69-4DD8-95AA-22622714C353}" type="datetimeFigureOut">
              <a:rPr lang="en-US" smtClean="0"/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B778-ADBD-40C4-A51D-44F81F275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2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2" y="0"/>
            <a:ext cx="1038895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183" y="4649272"/>
            <a:ext cx="7042056" cy="1569660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CROSS-CURRICULAR COLLEAGUE CIRCLES</a:t>
            </a:r>
          </a:p>
          <a:p>
            <a:endParaRPr lang="en-US" sz="3200" dirty="0"/>
          </a:p>
          <a:p>
            <a:r>
              <a:rPr lang="en-US" sz="3200" dirty="0" smtClean="0"/>
              <a:t> </a:t>
            </a:r>
            <a:r>
              <a:rPr lang="en-US" sz="2800" dirty="0" smtClean="0"/>
              <a:t>by Javaris Green and Shaylan Davidson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53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0630"/>
          </a:xfrm>
        </p:spPr>
        <p:txBody>
          <a:bodyPr>
            <a:noAutofit/>
          </a:bodyPr>
          <a:lstStyle/>
          <a:p>
            <a:r>
              <a:rPr lang="en-US" sz="3200" dirty="0" smtClean="0"/>
              <a:t>Teachers will combine lesson ideas to create an instructional unit, for class instruction, that </a:t>
            </a:r>
            <a:r>
              <a:rPr lang="en-US" sz="3200" dirty="0" smtClean="0"/>
              <a:t>supports </a:t>
            </a:r>
            <a:r>
              <a:rPr lang="en-US" sz="3200" dirty="0" smtClean="0"/>
              <a:t>focused student learning while providing multiple unique learning experiences. </a:t>
            </a:r>
          </a:p>
          <a:p>
            <a:endParaRPr lang="en-US" sz="3200" dirty="0" smtClean="0"/>
          </a:p>
          <a:p>
            <a:r>
              <a:rPr lang="en-US" sz="3200" dirty="0" smtClean="0"/>
              <a:t>Basically, </a:t>
            </a:r>
            <a:r>
              <a:rPr lang="en-US" sz="3200" dirty="0" smtClean="0"/>
              <a:t>students will learn about a particular topic in multiple </a:t>
            </a:r>
            <a:r>
              <a:rPr lang="en-US" sz="3200" dirty="0" smtClean="0"/>
              <a:t>ways, </a:t>
            </a:r>
            <a:r>
              <a:rPr lang="en-US" sz="3200" dirty="0" smtClean="0"/>
              <a:t>across multiple subject areas.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706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5319"/>
            <a:ext cx="10515600" cy="1325563"/>
          </a:xfrm>
        </p:spPr>
        <p:txBody>
          <a:bodyPr/>
          <a:lstStyle/>
          <a:p>
            <a:r>
              <a:rPr lang="en-US" b="1" dirty="0" smtClean="0"/>
              <a:t>What is a Colleague Circle?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2167269"/>
            <a:ext cx="10515600" cy="3188503"/>
          </a:xfrm>
        </p:spPr>
        <p:txBody>
          <a:bodyPr>
            <a:normAutofit lnSpcReduction="10000"/>
          </a:bodyPr>
          <a:lstStyle/>
          <a:p>
            <a:r>
              <a:rPr lang="en-US" sz="3300" dirty="0" smtClean="0"/>
              <a:t>Colleague circles are groups of teachers that meet as small support communities to share and address common challenges. </a:t>
            </a:r>
            <a:endParaRPr lang="en-US" sz="3300" dirty="0" smtClean="0"/>
          </a:p>
          <a:p>
            <a:endParaRPr lang="en-US" sz="3300" dirty="0" smtClean="0"/>
          </a:p>
          <a:p>
            <a:r>
              <a:rPr lang="en-US" sz="3300" dirty="0" smtClean="0"/>
              <a:t>These </a:t>
            </a:r>
            <a:r>
              <a:rPr lang="en-US" sz="3300" dirty="0" smtClean="0"/>
              <a:t>circles can serve as a central hub for teachers and can quickly build intense professional, social, and emotional bonds. </a:t>
            </a:r>
          </a:p>
          <a:p>
            <a:endParaRPr lang="en-US" sz="33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020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</a:t>
            </a:r>
            <a:r>
              <a:rPr lang="en-US" b="1" dirty="0" smtClean="0"/>
              <a:t>Colleague Circles </a:t>
            </a:r>
            <a:r>
              <a:rPr lang="en-US" b="1" dirty="0" smtClean="0"/>
              <a:t>useful?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6786"/>
            <a:ext cx="10515600" cy="3871790"/>
          </a:xfrm>
        </p:spPr>
        <p:txBody>
          <a:bodyPr/>
          <a:lstStyle/>
          <a:p>
            <a:r>
              <a:rPr lang="en-US" sz="3200" dirty="0" smtClean="0"/>
              <a:t>These circles allow for teachers to build strong and          focus-driven relationships over common </a:t>
            </a:r>
            <a:r>
              <a:rPr lang="en-US" sz="3200" dirty="0" smtClean="0"/>
              <a:t>issues, </a:t>
            </a:r>
            <a:r>
              <a:rPr lang="en-US" sz="3200" dirty="0" smtClean="0"/>
              <a:t>or </a:t>
            </a:r>
            <a:r>
              <a:rPr lang="en-US" sz="3200" dirty="0" smtClean="0"/>
              <a:t>in problems </a:t>
            </a:r>
            <a:r>
              <a:rPr lang="en-US" sz="3200" dirty="0" smtClean="0"/>
              <a:t>of practice.</a:t>
            </a:r>
          </a:p>
          <a:p>
            <a:endParaRPr lang="en-US" sz="3200" dirty="0" smtClean="0"/>
          </a:p>
          <a:p>
            <a:r>
              <a:rPr lang="en-US" sz="3200" dirty="0" smtClean="0"/>
              <a:t>These groups embrace positive solutions and creative </a:t>
            </a:r>
            <a:r>
              <a:rPr lang="en-US" sz="3200" dirty="0" smtClean="0"/>
              <a:t>thinking, providing </a:t>
            </a:r>
            <a:r>
              <a:rPr lang="en-US" sz="3200" dirty="0" smtClean="0"/>
              <a:t>outlets and solutions </a:t>
            </a:r>
            <a:r>
              <a:rPr lang="en-US" sz="3200" dirty="0" smtClean="0"/>
              <a:t>that can be </a:t>
            </a:r>
            <a:r>
              <a:rPr lang="en-US" sz="3200" dirty="0" smtClean="0"/>
              <a:t>carried back to their respective districts and TBTs.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Situation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640959"/>
            <a:ext cx="10515600" cy="4351338"/>
          </a:xfrm>
        </p:spPr>
        <p:txBody>
          <a:bodyPr/>
          <a:lstStyle/>
          <a:p>
            <a:r>
              <a:rPr lang="en-US" sz="3200" dirty="0"/>
              <a:t>Students are not proficient in various reporting categories on state assessments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>
                <a:effectLst/>
              </a:rPr>
              <a:t>Are </a:t>
            </a:r>
            <a:r>
              <a:rPr lang="en-US" sz="3200" dirty="0" smtClean="0">
                <a:effectLst/>
              </a:rPr>
              <a:t>students performing at appropriate levels?</a:t>
            </a:r>
          </a:p>
          <a:p>
            <a:pPr lvl="1"/>
            <a:r>
              <a:rPr lang="en-US" sz="3200" dirty="0"/>
              <a:t>P</a:t>
            </a:r>
            <a:r>
              <a:rPr lang="en-US" sz="3200" dirty="0" smtClean="0">
                <a:effectLst/>
              </a:rPr>
              <a:t>ass </a:t>
            </a:r>
            <a:r>
              <a:rPr lang="en-US" sz="3200" dirty="0" smtClean="0"/>
              <a:t>R</a:t>
            </a:r>
            <a:r>
              <a:rPr lang="en-US" sz="3200" dirty="0" smtClean="0">
                <a:effectLst/>
              </a:rPr>
              <a:t>ate:  38% (ELA), 31% (Math), 68% (Science), 52% (Soc. Studies)</a:t>
            </a:r>
          </a:p>
          <a:p>
            <a:pPr lvl="1"/>
            <a:r>
              <a:rPr lang="en-US" sz="3200" dirty="0" smtClean="0">
                <a:effectLst/>
              </a:rPr>
              <a:t>Gains: 43% (ELA), 40% (Math)  </a:t>
            </a:r>
          </a:p>
          <a:p>
            <a:pPr lvl="1"/>
            <a:r>
              <a:rPr lang="en-US" sz="3200" dirty="0" smtClean="0">
                <a:effectLst/>
              </a:rPr>
              <a:t>L25 learning gains:  34% (ELA), 35% (Math)</a:t>
            </a:r>
          </a:p>
          <a:p>
            <a:pPr lvl="1"/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98536" y="5807631"/>
            <a:ext cx="317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2016-2017 School Grade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9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Task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6398"/>
            <a:ext cx="10515600" cy="3510050"/>
          </a:xfrm>
        </p:spPr>
        <p:txBody>
          <a:bodyPr/>
          <a:lstStyle/>
          <a:p>
            <a:r>
              <a:rPr lang="en-US" sz="3200" dirty="0" smtClean="0"/>
              <a:t>Create instructional units, for class instruction, that support focused student </a:t>
            </a:r>
            <a:r>
              <a:rPr lang="en-US" sz="3200" dirty="0" smtClean="0"/>
              <a:t>learning, </a:t>
            </a:r>
            <a:r>
              <a:rPr lang="en-US" sz="3200" dirty="0" smtClean="0"/>
              <a:t>while providing multiple unique learning experiences. </a:t>
            </a:r>
          </a:p>
          <a:p>
            <a:endParaRPr lang="en-US" sz="3200" dirty="0" smtClean="0"/>
          </a:p>
          <a:p>
            <a:r>
              <a:rPr lang="en-US" sz="3200" dirty="0" smtClean="0"/>
              <a:t>Students will receive instruction that both </a:t>
            </a:r>
            <a:r>
              <a:rPr lang="en-US" sz="3200" dirty="0" smtClean="0"/>
              <a:t>support </a:t>
            </a:r>
            <a:r>
              <a:rPr lang="en-US" sz="3200" dirty="0" smtClean="0"/>
              <a:t>core classes and </a:t>
            </a:r>
            <a:r>
              <a:rPr lang="en-US" sz="3200" dirty="0" smtClean="0"/>
              <a:t>address </a:t>
            </a:r>
            <a:r>
              <a:rPr lang="en-US" sz="3200" dirty="0" smtClean="0"/>
              <a:t>the school-wide reading initiative.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2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Meet with department heads/teacher leads to create focus-driven lessons that support core curriculum.</a:t>
            </a:r>
          </a:p>
          <a:p>
            <a:pPr marL="0" indent="0">
              <a:buNone/>
            </a:pPr>
            <a:r>
              <a:rPr lang="en-US" sz="3200" dirty="0" smtClean="0"/>
              <a:t>  </a:t>
            </a:r>
          </a:p>
          <a:p>
            <a:pPr lvl="1"/>
            <a:r>
              <a:rPr lang="en-US" sz="2800" dirty="0" smtClean="0"/>
              <a:t>History teachers = history lessons</a:t>
            </a:r>
          </a:p>
          <a:p>
            <a:pPr lvl="1"/>
            <a:r>
              <a:rPr lang="en-US" sz="2800" dirty="0" smtClean="0"/>
              <a:t>Science teachers = science lessons</a:t>
            </a:r>
          </a:p>
          <a:p>
            <a:pPr lvl="1"/>
            <a:r>
              <a:rPr lang="en-US" sz="2800" dirty="0" smtClean="0"/>
              <a:t>Math teachers = related mathematics components</a:t>
            </a:r>
          </a:p>
          <a:p>
            <a:pPr lvl="1"/>
            <a:r>
              <a:rPr lang="en-US" sz="2800" dirty="0" smtClean="0"/>
              <a:t>ELA teachers = paired texts</a:t>
            </a:r>
          </a:p>
          <a:p>
            <a:pPr lvl="1"/>
            <a:endParaRPr lang="en-US" sz="3200" dirty="0" smtClean="0"/>
          </a:p>
          <a:p>
            <a:r>
              <a:rPr lang="en-US" sz="3200" dirty="0" smtClean="0"/>
              <a:t>Other classes create paired supplemental materials.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07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 smtClean="0">
                <a:solidFill>
                  <a:srgbClr val="000000"/>
                </a:solidFill>
              </a:rPr>
              <a:t>Create action </a:t>
            </a:r>
            <a:r>
              <a:rPr lang="en-US" sz="3200" dirty="0" smtClean="0">
                <a:solidFill>
                  <a:srgbClr val="000000"/>
                </a:solidFill>
              </a:rPr>
              <a:t>plan.</a:t>
            </a:r>
            <a:endParaRPr lang="en-US" sz="3200" dirty="0" smtClean="0">
              <a:solidFill>
                <a:srgbClr val="000000"/>
              </a:solidFill>
            </a:endParaRPr>
          </a:p>
          <a:p>
            <a:pPr lvl="0"/>
            <a:endParaRPr lang="en-US" sz="3200" dirty="0" smtClean="0">
              <a:solidFill>
                <a:srgbClr val="000000"/>
              </a:solidFill>
            </a:endParaRPr>
          </a:p>
          <a:p>
            <a:pPr lvl="0"/>
            <a:r>
              <a:rPr lang="en-US" sz="3200" dirty="0" smtClean="0">
                <a:solidFill>
                  <a:srgbClr val="000000"/>
                </a:solidFill>
              </a:rPr>
              <a:t>Plan and create teaching units with common areas of focus.</a:t>
            </a:r>
          </a:p>
          <a:p>
            <a:pPr lvl="0"/>
            <a:endParaRPr lang="en-US" sz="3200" dirty="0">
              <a:solidFill>
                <a:srgbClr val="000000"/>
              </a:solidFill>
            </a:endParaRPr>
          </a:p>
          <a:p>
            <a:pPr lvl="0"/>
            <a:r>
              <a:rPr lang="en-US" sz="3200" dirty="0" smtClean="0">
                <a:solidFill>
                  <a:srgbClr val="000000"/>
                </a:solidFill>
              </a:rPr>
              <a:t>Implement instruction of </a:t>
            </a:r>
            <a:r>
              <a:rPr lang="en-US" sz="3200" dirty="0" smtClean="0">
                <a:solidFill>
                  <a:srgbClr val="000000"/>
                </a:solidFill>
              </a:rPr>
              <a:t>lessons, </a:t>
            </a:r>
            <a:r>
              <a:rPr lang="en-US" sz="3200" dirty="0" smtClean="0">
                <a:solidFill>
                  <a:srgbClr val="000000"/>
                </a:solidFill>
              </a:rPr>
              <a:t>complete with assessments.</a:t>
            </a:r>
          </a:p>
          <a:p>
            <a:pPr lvl="0"/>
            <a:endParaRPr lang="en-US" sz="3200" dirty="0" smtClean="0">
              <a:solidFill>
                <a:srgbClr val="000000"/>
              </a:solidFill>
            </a:endParaRPr>
          </a:p>
          <a:p>
            <a:pPr lvl="0"/>
            <a:r>
              <a:rPr lang="en-US" sz="3200" dirty="0" smtClean="0">
                <a:solidFill>
                  <a:srgbClr val="000000"/>
                </a:solidFill>
              </a:rPr>
              <a:t>Review and analyze </a:t>
            </a:r>
            <a:r>
              <a:rPr lang="en-US" sz="3200" dirty="0" smtClean="0">
                <a:solidFill>
                  <a:srgbClr val="000000"/>
                </a:solidFill>
              </a:rPr>
              <a:t>data.</a:t>
            </a:r>
            <a:endParaRPr lang="en-US" sz="32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Improved student performance in daily class activities.</a:t>
            </a:r>
          </a:p>
          <a:p>
            <a:r>
              <a:rPr lang="en-US" sz="3200" dirty="0" smtClean="0"/>
              <a:t>Increased student participation in daily class activities/discussions.</a:t>
            </a:r>
          </a:p>
          <a:p>
            <a:r>
              <a:rPr lang="en-US" sz="3200" dirty="0" smtClean="0"/>
              <a:t>Improved student performance on state assessments.</a:t>
            </a:r>
          </a:p>
          <a:p>
            <a:endParaRPr lang="en-US" sz="3200" dirty="0"/>
          </a:p>
          <a:p>
            <a:r>
              <a:rPr lang="en-US" sz="3200" dirty="0" smtClean="0"/>
              <a:t>Improved school grade:   </a:t>
            </a:r>
            <a:r>
              <a:rPr lang="en-US" sz="9600" dirty="0" smtClean="0"/>
              <a:t>‘B’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2195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task is to create a teachable unit that focuses on a common topic across curriculums.</a:t>
            </a:r>
          </a:p>
          <a:p>
            <a:endParaRPr lang="en-US" dirty="0" smtClean="0"/>
          </a:p>
          <a:p>
            <a:r>
              <a:rPr lang="en-US" dirty="0" smtClean="0"/>
              <a:t>Group Leader: Person whose birthday is closest to today.</a:t>
            </a:r>
          </a:p>
          <a:p>
            <a:pPr lvl="1"/>
            <a:r>
              <a:rPr lang="en-US" dirty="0" smtClean="0"/>
              <a:t>The leader selects a topic within their academic area that could serve as a topic for a teaching unit.</a:t>
            </a:r>
          </a:p>
          <a:p>
            <a:pPr lvl="1"/>
            <a:endParaRPr lang="en-US" dirty="0"/>
          </a:p>
          <a:p>
            <a:r>
              <a:rPr lang="en-US" dirty="0" smtClean="0"/>
              <a:t>All:  Using your pizza slice, record how you may customize a lesson, within your own academic area, that supports the unit topic.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7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452</Words>
  <Application>Microsoft Macintosh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PowerPoint Presentation</vt:lpstr>
      <vt:lpstr>What is a Colleague Circle?</vt:lpstr>
      <vt:lpstr>Why are Colleague Circles useful? </vt:lpstr>
      <vt:lpstr>Situation</vt:lpstr>
      <vt:lpstr>Task</vt:lpstr>
      <vt:lpstr>Action</vt:lpstr>
      <vt:lpstr>Action</vt:lpstr>
      <vt:lpstr>Result</vt:lpstr>
      <vt:lpstr>Group Work</vt:lpstr>
      <vt:lpstr>Group Work</vt:lpstr>
    </vt:vector>
  </TitlesOfParts>
  <Company>PCSB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Davidson Shaylan</dc:creator>
  <cp:lastModifiedBy>Segers Colleen</cp:lastModifiedBy>
  <cp:revision>11</cp:revision>
  <dcterms:created xsi:type="dcterms:W3CDTF">2017-08-01T21:31:54Z</dcterms:created>
  <dcterms:modified xsi:type="dcterms:W3CDTF">2017-08-06T20:40:44Z</dcterms:modified>
</cp:coreProperties>
</file>